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609" r:id="rId3"/>
    <p:sldId id="606" r:id="rId4"/>
    <p:sldId id="607" r:id="rId5"/>
    <p:sldId id="608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8731" autoAdjust="0"/>
    <p:restoredTop sz="95921"/>
  </p:normalViewPr>
  <p:slideViewPr>
    <p:cSldViewPr snapToGrid="0" snapToObjects="1">
      <p:cViewPr>
        <p:scale>
          <a:sx n="98" d="100"/>
          <a:sy n="98" d="100"/>
        </p:scale>
        <p:origin x="-828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xis\Dropbox\GOZ%20Brandbrief\meine%20Dat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xis\Dropbox\GOZ%20Brandbrief\meine%20Dat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>
              <a:defRPr sz="3200"/>
            </a:pPr>
            <a:r>
              <a:rPr lang="de-DE" sz="3200"/>
              <a:t>% Entwicklung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4314056971118661E-2"/>
          <c:y val="1.3377539638784715E-2"/>
          <c:w val="0.81944774760297823"/>
          <c:h val="0.8188565622992342"/>
        </c:manualLayout>
      </c:layout>
      <c:lineChart>
        <c:grouping val="standard"/>
        <c:ser>
          <c:idx val="1"/>
          <c:order val="1"/>
          <c:tx>
            <c:v>ZFA Gehälter</c:v>
          </c:tx>
          <c:cat>
            <c:numRef>
              <c:f>Zahlen!$B$5:$B$40</c:f>
              <c:numCache>
                <c:formatCode>General</c:formatCode>
                <c:ptCount val="3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>
                  <c:v>2023</c:v>
                </c:pt>
              </c:numCache>
            </c:numRef>
          </c:cat>
          <c:val>
            <c:numRef>
              <c:f>Zahlen!$P$5:$P$40</c:f>
              <c:numCache>
                <c:formatCode>General</c:formatCode>
                <c:ptCount val="36"/>
                <c:pt idx="0">
                  <c:v>0</c:v>
                </c:pt>
                <c:pt idx="1">
                  <c:v>11.73729397181029</c:v>
                </c:pt>
                <c:pt idx="2">
                  <c:v>11.73729397181029</c:v>
                </c:pt>
                <c:pt idx="3">
                  <c:v>23.765028948697793</c:v>
                </c:pt>
                <c:pt idx="4">
                  <c:v>23.765028948697793</c:v>
                </c:pt>
                <c:pt idx="5">
                  <c:v>23.765028948697793</c:v>
                </c:pt>
                <c:pt idx="6">
                  <c:v>26.765239843717882</c:v>
                </c:pt>
                <c:pt idx="7">
                  <c:v>26.765239843717882</c:v>
                </c:pt>
                <c:pt idx="8">
                  <c:v>30.679564473606451</c:v>
                </c:pt>
                <c:pt idx="9">
                  <c:v>33.701118856445163</c:v>
                </c:pt>
                <c:pt idx="10">
                  <c:v>36.635716170486162</c:v>
                </c:pt>
                <c:pt idx="11">
                  <c:v>36.635716170486162</c:v>
                </c:pt>
                <c:pt idx="12">
                  <c:v>37.048532043296859</c:v>
                </c:pt>
                <c:pt idx="13">
                  <c:v>39.063898711304404</c:v>
                </c:pt>
                <c:pt idx="14">
                  <c:v>42.652226787014136</c:v>
                </c:pt>
                <c:pt idx="15">
                  <c:v>42.652226787014136</c:v>
                </c:pt>
                <c:pt idx="16">
                  <c:v>42.652226787014136</c:v>
                </c:pt>
                <c:pt idx="17">
                  <c:v>42.652226787014136</c:v>
                </c:pt>
                <c:pt idx="18">
                  <c:v>42.652226787014136</c:v>
                </c:pt>
                <c:pt idx="19">
                  <c:v>45.659459371711499</c:v>
                </c:pt>
                <c:pt idx="20">
                  <c:v>46.176828181763241</c:v>
                </c:pt>
                <c:pt idx="21">
                  <c:v>51.801828181763192</c:v>
                </c:pt>
                <c:pt idx="22">
                  <c:v>51.801828181763192</c:v>
                </c:pt>
                <c:pt idx="23">
                  <c:v>57.823408411488295</c:v>
                </c:pt>
                <c:pt idx="24">
                  <c:v>63.043369015559236</c:v>
                </c:pt>
                <c:pt idx="25">
                  <c:v>63.043369015559236</c:v>
                </c:pt>
                <c:pt idx="26">
                  <c:v>65.570670107602737</c:v>
                </c:pt>
                <c:pt idx="27">
                  <c:v>71.657097374797019</c:v>
                </c:pt>
                <c:pt idx="28">
                  <c:v>74.583087047774569</c:v>
                </c:pt>
                <c:pt idx="29">
                  <c:v>77.398025732278583</c:v>
                </c:pt>
                <c:pt idx="30">
                  <c:v>79.919034135639919</c:v>
                </c:pt>
                <c:pt idx="31">
                  <c:v>79.919034135639919</c:v>
                </c:pt>
                <c:pt idx="32">
                  <c:v>87.957109228183597</c:v>
                </c:pt>
                <c:pt idx="33">
                  <c:v>90.991862042672096</c:v>
                </c:pt>
                <c:pt idx="34">
                  <c:v>96.502550878776518</c:v>
                </c:pt>
                <c:pt idx="35">
                  <c:v>103.12119113091525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3F-A848-A5B4-59EE27F1B04E}"/>
            </c:ext>
          </c:extLst>
        </c:ser>
        <c:ser>
          <c:idx val="2"/>
          <c:order val="2"/>
          <c:tx>
            <c:v>Diäten Berlin</c:v>
          </c:tx>
          <c:cat>
            <c:numRef>
              <c:f>Zahlen!$B$5:$B$40</c:f>
              <c:numCache>
                <c:formatCode>General</c:formatCode>
                <c:ptCount val="3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>
                  <c:v>2023</c:v>
                </c:pt>
              </c:numCache>
            </c:numRef>
          </c:cat>
          <c:val>
            <c:numRef>
              <c:f>Zahlen!$M$5:$M$40</c:f>
              <c:numCache>
                <c:formatCode>General</c:formatCode>
                <c:ptCount val="36"/>
                <c:pt idx="0">
                  <c:v>0</c:v>
                </c:pt>
                <c:pt idx="1">
                  <c:v>3.2489356934797229</c:v>
                </c:pt>
                <c:pt idx="2">
                  <c:v>5.5709843045908372</c:v>
                </c:pt>
                <c:pt idx="3">
                  <c:v>10.364197454113636</c:v>
                </c:pt>
                <c:pt idx="4">
                  <c:v>15.160797332680742</c:v>
                </c:pt>
                <c:pt idx="5">
                  <c:v>17.516919387528127</c:v>
                </c:pt>
                <c:pt idx="6">
                  <c:v>17.516919387528127</c:v>
                </c:pt>
                <c:pt idx="7">
                  <c:v>17.516919387528127</c:v>
                </c:pt>
                <c:pt idx="8">
                  <c:v>26.535787312056467</c:v>
                </c:pt>
                <c:pt idx="9">
                  <c:v>31.174070455012554</c:v>
                </c:pt>
                <c:pt idx="10">
                  <c:v>35.606753220477316</c:v>
                </c:pt>
                <c:pt idx="11">
                  <c:v>39.867126993046114</c:v>
                </c:pt>
                <c:pt idx="12">
                  <c:v>40.474752695613319</c:v>
                </c:pt>
                <c:pt idx="13">
                  <c:v>42.377213815951606</c:v>
                </c:pt>
                <c:pt idx="14">
                  <c:v>44.288608096585868</c:v>
                </c:pt>
                <c:pt idx="15">
                  <c:v>46.193231533631405</c:v>
                </c:pt>
                <c:pt idx="16">
                  <c:v>46.193231533631405</c:v>
                </c:pt>
                <c:pt idx="17">
                  <c:v>46.193231533631405</c:v>
                </c:pt>
                <c:pt idx="18">
                  <c:v>46.193231533631405</c:v>
                </c:pt>
                <c:pt idx="19">
                  <c:v>46.193231533631405</c:v>
                </c:pt>
                <c:pt idx="20">
                  <c:v>50.9014638064235</c:v>
                </c:pt>
                <c:pt idx="21">
                  <c:v>55.384363384022635</c:v>
                </c:pt>
                <c:pt idx="22">
                  <c:v>55.384363384022635</c:v>
                </c:pt>
                <c:pt idx="23">
                  <c:v>55.384363384022635</c:v>
                </c:pt>
                <c:pt idx="24">
                  <c:v>59.192396769520954</c:v>
                </c:pt>
                <c:pt idx="25">
                  <c:v>62.860738478063574</c:v>
                </c:pt>
                <c:pt idx="26">
                  <c:v>67.889822336521959</c:v>
                </c:pt>
                <c:pt idx="27">
                  <c:v>72.678099710469056</c:v>
                </c:pt>
                <c:pt idx="28">
                  <c:v>75.375743401286201</c:v>
                </c:pt>
                <c:pt idx="29">
                  <c:v>77.670157467974349</c:v>
                </c:pt>
                <c:pt idx="30">
                  <c:v>80.175135981757052</c:v>
                </c:pt>
                <c:pt idx="31">
                  <c:v>83.273295490959512</c:v>
                </c:pt>
                <c:pt idx="32">
                  <c:v>83.273295490959512</c:v>
                </c:pt>
                <c:pt idx="33">
                  <c:v>82.569139981686476</c:v>
                </c:pt>
                <c:pt idx="34">
                  <c:v>85.675412454718668</c:v>
                </c:pt>
                <c:pt idx="35">
                  <c:v>88.275412454718818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3F-A848-A5B4-59EE27F1B04E}"/>
            </c:ext>
          </c:extLst>
        </c:ser>
        <c:ser>
          <c:idx val="3"/>
          <c:order val="3"/>
          <c:tx>
            <c:v>Verbraucherindex</c:v>
          </c:tx>
          <c:cat>
            <c:numRef>
              <c:f>Zahlen!$B$5:$B$40</c:f>
              <c:numCache>
                <c:formatCode>General</c:formatCode>
                <c:ptCount val="3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>
                  <c:v>2023</c:v>
                </c:pt>
              </c:numCache>
            </c:numRef>
          </c:cat>
          <c:val>
            <c:numRef>
              <c:f>Zahlen!$J$5:$J$40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3.3</c:v>
                </c:pt>
                <c:pt idx="5">
                  <c:v>6.4000000000000083</c:v>
                </c:pt>
                <c:pt idx="6">
                  <c:v>8.3000000000000007</c:v>
                </c:pt>
                <c:pt idx="7">
                  <c:v>9.6000000000000014</c:v>
                </c:pt>
                <c:pt idx="8">
                  <c:v>10.600000000000001</c:v>
                </c:pt>
                <c:pt idx="9">
                  <c:v>12.100000000000001</c:v>
                </c:pt>
                <c:pt idx="10">
                  <c:v>12.8</c:v>
                </c:pt>
                <c:pt idx="11">
                  <c:v>13.3</c:v>
                </c:pt>
                <c:pt idx="12">
                  <c:v>14.400000000000009</c:v>
                </c:pt>
                <c:pt idx="13">
                  <c:v>16.000000000000004</c:v>
                </c:pt>
                <c:pt idx="14">
                  <c:v>17.099999999999987</c:v>
                </c:pt>
                <c:pt idx="15">
                  <c:v>18.000000000000004</c:v>
                </c:pt>
                <c:pt idx="16">
                  <c:v>19.400000000000009</c:v>
                </c:pt>
                <c:pt idx="17">
                  <c:v>20.700000000000006</c:v>
                </c:pt>
                <c:pt idx="18">
                  <c:v>22.099999999999987</c:v>
                </c:pt>
                <c:pt idx="19">
                  <c:v>24.099999999999987</c:v>
                </c:pt>
                <c:pt idx="20">
                  <c:v>26.400000000000009</c:v>
                </c:pt>
                <c:pt idx="21">
                  <c:v>26.700000000000006</c:v>
                </c:pt>
                <c:pt idx="22">
                  <c:v>27.700000000000006</c:v>
                </c:pt>
                <c:pt idx="23">
                  <c:v>29.700000000000006</c:v>
                </c:pt>
                <c:pt idx="24">
                  <c:v>31.599999999999987</c:v>
                </c:pt>
                <c:pt idx="25">
                  <c:v>33</c:v>
                </c:pt>
                <c:pt idx="26">
                  <c:v>34</c:v>
                </c:pt>
                <c:pt idx="27">
                  <c:v>34.5</c:v>
                </c:pt>
                <c:pt idx="28">
                  <c:v>35</c:v>
                </c:pt>
                <c:pt idx="29">
                  <c:v>36.5</c:v>
                </c:pt>
                <c:pt idx="30">
                  <c:v>38.300000000000004</c:v>
                </c:pt>
                <c:pt idx="31">
                  <c:v>39.800000000000004</c:v>
                </c:pt>
                <c:pt idx="32">
                  <c:v>40.300000000000004</c:v>
                </c:pt>
                <c:pt idx="33">
                  <c:v>43.600000000000009</c:v>
                </c:pt>
                <c:pt idx="34">
                  <c:v>51.2</c:v>
                </c:pt>
                <c:pt idx="35">
                  <c:v>57.2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3F-A848-A5B4-59EE27F1B04E}"/>
            </c:ext>
          </c:extLst>
        </c:ser>
        <c:ser>
          <c:idx val="5"/>
          <c:order val="4"/>
          <c:tx>
            <c:v>GOZ</c:v>
          </c:tx>
          <c:cat>
            <c:numRef>
              <c:f>Zahlen!$B$5:$B$40</c:f>
              <c:numCache>
                <c:formatCode>General</c:formatCode>
                <c:ptCount val="3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>
                  <c:v>2023</c:v>
                </c:pt>
              </c:numCache>
            </c:numRef>
          </c:cat>
          <c:val>
            <c:numRef>
              <c:f>Zahlen!$G$5:$G$40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23F-A848-A5B4-59EE27F1B04E}"/>
            </c:ext>
          </c:extLst>
        </c:ser>
        <c:ser>
          <c:idx val="0"/>
          <c:order val="0"/>
          <c:tx>
            <c:v>Inflation</c:v>
          </c:tx>
          <c:cat>
            <c:numRef>
              <c:f>Zahlen!$B$5:$B$40</c:f>
              <c:numCache>
                <c:formatCode>General</c:formatCode>
                <c:ptCount val="3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>
                  <c:v>2023</c:v>
                </c:pt>
              </c:numCache>
            </c:numRef>
          </c:cat>
          <c:val>
            <c:numRef>
              <c:f>Zahlen!$D$5:$D$40</c:f>
              <c:numCache>
                <c:formatCode>General</c:formatCode>
                <c:ptCount val="36"/>
                <c:pt idx="0">
                  <c:v>1.881</c:v>
                </c:pt>
                <c:pt idx="1">
                  <c:v>4.9210000000000003</c:v>
                </c:pt>
                <c:pt idx="2">
                  <c:v>7.6610000000000005</c:v>
                </c:pt>
                <c:pt idx="3">
                  <c:v>13.401</c:v>
                </c:pt>
                <c:pt idx="4">
                  <c:v>18.401</c:v>
                </c:pt>
                <c:pt idx="5">
                  <c:v>22.901</c:v>
                </c:pt>
                <c:pt idx="6">
                  <c:v>25.501000000000001</c:v>
                </c:pt>
                <c:pt idx="7">
                  <c:v>27.301000000000005</c:v>
                </c:pt>
                <c:pt idx="8">
                  <c:v>28.601000000000028</c:v>
                </c:pt>
                <c:pt idx="9">
                  <c:v>30.601000000000028</c:v>
                </c:pt>
                <c:pt idx="10">
                  <c:v>31.501000000000001</c:v>
                </c:pt>
                <c:pt idx="11">
                  <c:v>32.101000000000006</c:v>
                </c:pt>
                <c:pt idx="12">
                  <c:v>33.501000000000005</c:v>
                </c:pt>
                <c:pt idx="13">
                  <c:v>35.501000000000005</c:v>
                </c:pt>
                <c:pt idx="14">
                  <c:v>36.801000000000002</c:v>
                </c:pt>
                <c:pt idx="15">
                  <c:v>37.901000000000003</c:v>
                </c:pt>
                <c:pt idx="16">
                  <c:v>39.601000000000006</c:v>
                </c:pt>
                <c:pt idx="17">
                  <c:v>41.101000000000006</c:v>
                </c:pt>
                <c:pt idx="18">
                  <c:v>42.701000000000001</c:v>
                </c:pt>
                <c:pt idx="19">
                  <c:v>45.001000000000005</c:v>
                </c:pt>
                <c:pt idx="20">
                  <c:v>47.601000000000006</c:v>
                </c:pt>
                <c:pt idx="21">
                  <c:v>47.901000000000003</c:v>
                </c:pt>
                <c:pt idx="22">
                  <c:v>49.001000000000005</c:v>
                </c:pt>
                <c:pt idx="23">
                  <c:v>51.101000000000006</c:v>
                </c:pt>
                <c:pt idx="24">
                  <c:v>53.101000000000006</c:v>
                </c:pt>
                <c:pt idx="25">
                  <c:v>54.501000000000005</c:v>
                </c:pt>
                <c:pt idx="26">
                  <c:v>55.501000000000005</c:v>
                </c:pt>
                <c:pt idx="27">
                  <c:v>56.001000000000005</c:v>
                </c:pt>
                <c:pt idx="28">
                  <c:v>56.501000000000005</c:v>
                </c:pt>
                <c:pt idx="29">
                  <c:v>58.001000000000005</c:v>
                </c:pt>
                <c:pt idx="30">
                  <c:v>59.801000000000002</c:v>
                </c:pt>
                <c:pt idx="31">
                  <c:v>61.201000000000001</c:v>
                </c:pt>
                <c:pt idx="32">
                  <c:v>61.701000000000001</c:v>
                </c:pt>
                <c:pt idx="33">
                  <c:v>64.801000000000002</c:v>
                </c:pt>
                <c:pt idx="34">
                  <c:v>71.700999999999993</c:v>
                </c:pt>
                <c:pt idx="35">
                  <c:v>77.600999999999999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C1-FC45-A95C-FF45A3A6BEA5}"/>
            </c:ext>
          </c:extLst>
        </c:ser>
        <c:marker val="1"/>
        <c:axId val="141757824"/>
        <c:axId val="141816960"/>
      </c:lineChart>
      <c:catAx>
        <c:axId val="141757824"/>
        <c:scaling>
          <c:orientation val="minMax"/>
        </c:scaling>
        <c:axPos val="b"/>
        <c:numFmt formatCode="General" sourceLinked="1"/>
        <c:majorTickMark val="none"/>
        <c:tickLblPos val="nextTo"/>
        <c:crossAx val="141816960"/>
        <c:crosses val="autoZero"/>
        <c:auto val="1"/>
        <c:lblAlgn val="ctr"/>
        <c:lblOffset val="100"/>
      </c:catAx>
      <c:valAx>
        <c:axId val="141816960"/>
        <c:scaling>
          <c:orientation val="minMax"/>
          <c:max val="110"/>
        </c:scaling>
        <c:axPos val="l"/>
        <c:majorGridlines/>
        <c:numFmt formatCode="General" sourceLinked="1"/>
        <c:majorTickMark val="none"/>
        <c:tickLblPos val="nextTo"/>
        <c:crossAx val="141757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241571314284433E-2"/>
          <c:y val="6.5846732516965781E-2"/>
          <c:w val="0.26426660273262481"/>
          <c:h val="0.38637949814087269"/>
        </c:manualLayout>
      </c:layout>
      <c:txPr>
        <a:bodyPr/>
        <a:lstStyle/>
        <a:p>
          <a:pPr>
            <a:defRPr sz="2400"/>
          </a:pPr>
          <a:endParaRPr lang="de-DE"/>
        </a:p>
      </c:txPr>
    </c:legend>
    <c:plotVisOnly val="1"/>
    <c:dispBlanksAs val="gap"/>
  </c:chart>
  <c:txPr>
    <a:bodyPr/>
    <a:lstStyle/>
    <a:p>
      <a:pPr>
        <a:defRPr>
          <a:solidFill>
            <a:schemeClr val="bg1"/>
          </a:solidFill>
        </a:defRPr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title>
      <c:tx>
        <c:rich>
          <a:bodyPr/>
          <a:lstStyle/>
          <a:p>
            <a:pPr>
              <a:defRPr sz="3200"/>
            </a:pPr>
            <a:r>
              <a:rPr lang="de-DE" sz="3200" dirty="0"/>
              <a:t>Inflation</a:t>
            </a:r>
            <a:r>
              <a:rPr lang="de-DE" sz="3200" baseline="0" dirty="0"/>
              <a:t> vs. GOZ-Faktor vs. GOZ-Punktwert</a:t>
            </a:r>
            <a:endParaRPr lang="de-DE" sz="32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7.4314056971118633E-2"/>
          <c:y val="1.337753963878471E-2"/>
          <c:w val="0.81944774760297823"/>
          <c:h val="0.8188565622992342"/>
        </c:manualLayout>
      </c:layout>
      <c:lineChart>
        <c:grouping val="standard"/>
        <c:ser>
          <c:idx val="5"/>
          <c:order val="1"/>
          <c:tx>
            <c:v>GOZ</c:v>
          </c:tx>
          <c:cat>
            <c:numRef>
              <c:f>Zahlen!$B$5:$B$40</c:f>
              <c:numCache>
                <c:formatCode>General</c:formatCode>
                <c:ptCount val="3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>
                  <c:v>2023</c:v>
                </c:pt>
              </c:numCache>
            </c:numRef>
          </c:cat>
          <c:val>
            <c:numRef>
              <c:f>Zahlen!$G$5:$G$40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23F-A848-A5B4-59EE27F1B04E}"/>
            </c:ext>
          </c:extLst>
        </c:ser>
        <c:ser>
          <c:idx val="0"/>
          <c:order val="0"/>
          <c:tx>
            <c:v>Inflation</c:v>
          </c:tx>
          <c:cat>
            <c:numRef>
              <c:f>Zahlen!$B$5:$B$40</c:f>
              <c:numCache>
                <c:formatCode>General</c:formatCode>
                <c:ptCount val="3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>
                  <c:v>2023</c:v>
                </c:pt>
              </c:numCache>
            </c:numRef>
          </c:cat>
          <c:val>
            <c:numRef>
              <c:f>Zahlen!$D$5:$D$40</c:f>
              <c:numCache>
                <c:formatCode>General</c:formatCode>
                <c:ptCount val="36"/>
                <c:pt idx="0">
                  <c:v>1.881</c:v>
                </c:pt>
                <c:pt idx="1">
                  <c:v>4.9210000000000003</c:v>
                </c:pt>
                <c:pt idx="2">
                  <c:v>7.6610000000000005</c:v>
                </c:pt>
                <c:pt idx="3">
                  <c:v>13.401</c:v>
                </c:pt>
                <c:pt idx="4">
                  <c:v>18.401</c:v>
                </c:pt>
                <c:pt idx="5">
                  <c:v>22.901</c:v>
                </c:pt>
                <c:pt idx="6">
                  <c:v>25.501000000000001</c:v>
                </c:pt>
                <c:pt idx="7">
                  <c:v>27.301000000000005</c:v>
                </c:pt>
                <c:pt idx="8">
                  <c:v>28.601000000000028</c:v>
                </c:pt>
                <c:pt idx="9">
                  <c:v>30.601000000000028</c:v>
                </c:pt>
                <c:pt idx="10">
                  <c:v>31.501000000000001</c:v>
                </c:pt>
                <c:pt idx="11">
                  <c:v>32.101000000000006</c:v>
                </c:pt>
                <c:pt idx="12">
                  <c:v>33.501000000000005</c:v>
                </c:pt>
                <c:pt idx="13">
                  <c:v>35.501000000000005</c:v>
                </c:pt>
                <c:pt idx="14">
                  <c:v>36.801000000000002</c:v>
                </c:pt>
                <c:pt idx="15">
                  <c:v>37.901000000000003</c:v>
                </c:pt>
                <c:pt idx="16">
                  <c:v>39.601000000000006</c:v>
                </c:pt>
                <c:pt idx="17">
                  <c:v>41.101000000000006</c:v>
                </c:pt>
                <c:pt idx="18">
                  <c:v>42.701000000000001</c:v>
                </c:pt>
                <c:pt idx="19">
                  <c:v>45.001000000000005</c:v>
                </c:pt>
                <c:pt idx="20">
                  <c:v>47.601000000000006</c:v>
                </c:pt>
                <c:pt idx="21">
                  <c:v>47.901000000000003</c:v>
                </c:pt>
                <c:pt idx="22">
                  <c:v>49.001000000000005</c:v>
                </c:pt>
                <c:pt idx="23">
                  <c:v>51.101000000000006</c:v>
                </c:pt>
                <c:pt idx="24">
                  <c:v>53.101000000000006</c:v>
                </c:pt>
                <c:pt idx="25">
                  <c:v>54.501000000000005</c:v>
                </c:pt>
                <c:pt idx="26">
                  <c:v>55.501000000000005</c:v>
                </c:pt>
                <c:pt idx="27">
                  <c:v>56.001000000000005</c:v>
                </c:pt>
                <c:pt idx="28">
                  <c:v>56.501000000000005</c:v>
                </c:pt>
                <c:pt idx="29">
                  <c:v>58.001000000000005</c:v>
                </c:pt>
                <c:pt idx="30">
                  <c:v>59.801000000000002</c:v>
                </c:pt>
                <c:pt idx="31">
                  <c:v>61.201000000000001</c:v>
                </c:pt>
                <c:pt idx="32">
                  <c:v>61.701000000000001</c:v>
                </c:pt>
                <c:pt idx="33">
                  <c:v>64.801000000000002</c:v>
                </c:pt>
                <c:pt idx="34">
                  <c:v>71.700999999999993</c:v>
                </c:pt>
                <c:pt idx="35">
                  <c:v>77.600999999999999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C1-FC45-A95C-FF45A3A6BEA5}"/>
            </c:ext>
          </c:extLst>
        </c:ser>
        <c:marker val="1"/>
        <c:axId val="142757248"/>
        <c:axId val="142767232"/>
      </c:lineChart>
      <c:catAx>
        <c:axId val="142757248"/>
        <c:scaling>
          <c:orientation val="minMax"/>
        </c:scaling>
        <c:axPos val="b"/>
        <c:numFmt formatCode="General" sourceLinked="1"/>
        <c:majorTickMark val="none"/>
        <c:tickLblPos val="nextTo"/>
        <c:crossAx val="142767232"/>
        <c:crosses val="autoZero"/>
        <c:auto val="1"/>
        <c:lblAlgn val="ctr"/>
        <c:lblOffset val="100"/>
      </c:catAx>
      <c:valAx>
        <c:axId val="142767232"/>
        <c:scaling>
          <c:orientation val="minMax"/>
          <c:max val="110"/>
        </c:scaling>
        <c:axPos val="l"/>
        <c:majorGridlines/>
        <c:numFmt formatCode="General" sourceLinked="1"/>
        <c:majorTickMark val="none"/>
        <c:tickLblPos val="nextTo"/>
        <c:crossAx val="142757248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solidFill>
            <a:schemeClr val="bg1"/>
          </a:solidFill>
        </a:defRPr>
      </a:pPr>
      <a:endParaRPr lang="de-DE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BE4B6C93-30B1-6248-98E0-8727C756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824F86D0-8C97-AA4D-9A3E-9F32EBCD8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D0BA2447-BECD-CF46-AA44-0975BD57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CEBF-5FD1-3848-82EC-031DA03D759A}" type="datetimeFigureOut">
              <a:rPr lang="de-DE" smtClean="0"/>
              <a:pPr/>
              <a:t>15.03.2024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CD2CE5DA-5F8F-5B42-BC91-2E127FAD3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D089CF90-E771-9C4F-9AAE-23EC8BC81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BE6F-F3B9-6141-B966-67A9EEC629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28033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459DC26-C69A-5E4B-8493-EE447D4C5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2562756D-71E5-A54F-BCD6-58EA6247B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0BEB2A3-86C8-C64C-A2CA-CF78E621B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CEBF-5FD1-3848-82EC-031DA03D759A}" type="datetimeFigureOut">
              <a:rPr lang="de-DE" smtClean="0"/>
              <a:pPr/>
              <a:t>15.03.2024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EDF3F3C-4310-C24E-A6FB-4160BF5E1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12D5FB28-EB41-074D-901E-2CDAB55A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BE6F-F3B9-6141-B966-67A9EEC629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33000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="" xmlns:a16="http://schemas.microsoft.com/office/drawing/2014/main" id="{E004FFF2-BD98-0B44-8132-DEFA79BB3C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7228894C-0600-C94A-BFC5-A0DB50971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D030D62-9EF1-084A-8F17-A5074F58D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CEBF-5FD1-3848-82EC-031DA03D759A}" type="datetimeFigureOut">
              <a:rPr lang="de-DE" smtClean="0"/>
              <a:pPr/>
              <a:t>15.03.2024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27A0FF43-7DD3-A442-8DCD-D003A18F2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FCEA70AE-A546-9843-A49B-36D07DB4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BE6F-F3B9-6141-B966-67A9EEC629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7737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15B811B-0A0E-A349-8707-1AD6B6B7E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FEACDF34-A37B-7448-863A-AF0B2254E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C4344F67-33CB-1D48-9993-52C4C6C7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CEBF-5FD1-3848-82EC-031DA03D759A}" type="datetimeFigureOut">
              <a:rPr lang="de-DE" smtClean="0"/>
              <a:pPr/>
              <a:t>15.03.2024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8783ADE2-D4C6-1244-8CCE-16EE6C20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825275B-1B2D-8C41-AAEE-A50555C5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BE6F-F3B9-6141-B966-67A9EEC629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03840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1CEA0D3-DC97-3644-99CD-3DAB05802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60619AFB-A8A7-7C4B-A5B4-375203C82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297262C9-0C71-3E43-8ED4-17669DD44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CEBF-5FD1-3848-82EC-031DA03D759A}" type="datetimeFigureOut">
              <a:rPr lang="de-DE" smtClean="0"/>
              <a:pPr/>
              <a:t>15.03.2024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FE3AF831-235F-224D-B5F0-591809D48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27503673-F01A-104F-ABF0-86F50C3C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BE6F-F3B9-6141-B966-67A9EEC629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6219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4194C21-ED95-734B-B740-99651ACA5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61913784-4CC1-184B-914A-090760A75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C59DB1CB-122B-E74C-8A0B-DB5CA976D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EB7DB065-974F-D34C-BBC7-536BD3897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CEBF-5FD1-3848-82EC-031DA03D759A}" type="datetimeFigureOut">
              <a:rPr lang="de-DE" smtClean="0"/>
              <a:pPr/>
              <a:t>15.03.2024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C2228BC9-81A5-EB4D-A3E8-A918C1EB9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EA44AC31-DC7F-8148-BD51-DFCE1AC3F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BE6F-F3B9-6141-B966-67A9EEC629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25398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1F16AD5-018A-174A-83BF-A8E381A47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6E651F29-4E79-DA42-A778-16DB04C33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64A0D13C-7C26-084C-9021-FDE8A7C07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F5D059EC-F61D-7248-A5DD-88AD3420F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="" xmlns:a16="http://schemas.microsoft.com/office/drawing/2014/main" id="{0C7AAF75-C586-D04C-AD47-02B9DE3EF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C9A3D13B-09D3-4548-B7D3-46D52793A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CEBF-5FD1-3848-82EC-031DA03D759A}" type="datetimeFigureOut">
              <a:rPr lang="de-DE" smtClean="0"/>
              <a:pPr/>
              <a:t>15.03.2024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="" xmlns:a16="http://schemas.microsoft.com/office/drawing/2014/main" id="{220D6E07-A901-AE49-A794-6EB98AB9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="" xmlns:a16="http://schemas.microsoft.com/office/drawing/2014/main" id="{4E399C54-09C5-594A-8427-9A648F078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BE6F-F3B9-6141-B966-67A9EEC629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29036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976E176-1280-BD41-B3D8-1FB8B714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CC220729-A49F-8744-A3B2-743E9964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CEBF-5FD1-3848-82EC-031DA03D759A}" type="datetimeFigureOut">
              <a:rPr lang="de-DE" smtClean="0"/>
              <a:pPr/>
              <a:t>15.03.2024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A60D1645-38C1-7348-A15B-D05FDFD0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70322D7F-03D2-364F-B6D3-F7FB446F8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BE6F-F3B9-6141-B966-67A9EEC629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7657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="" xmlns:a16="http://schemas.microsoft.com/office/drawing/2014/main" id="{B4D42F00-60F1-8244-8B8D-6B0072C0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CEBF-5FD1-3848-82EC-031DA03D759A}" type="datetimeFigureOut">
              <a:rPr lang="de-DE" smtClean="0"/>
              <a:pPr/>
              <a:t>15.03.2024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="" xmlns:a16="http://schemas.microsoft.com/office/drawing/2014/main" id="{64CA2105-EC19-FA4D-A2D9-24D9AAA8C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2BCA0FB6-B642-9F4D-A250-23B9A6AD4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BE6F-F3B9-6141-B966-67A9EEC629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7630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1CA33D0-980E-284F-A092-5CA781BD3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6720C32E-8F04-AF4A-94D4-BBAE07037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8DFC270D-BFCF-CC44-8BD5-115573E50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C8AA2033-B988-AC4C-841E-C90152AB0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CEBF-5FD1-3848-82EC-031DA03D759A}" type="datetimeFigureOut">
              <a:rPr lang="de-DE" smtClean="0"/>
              <a:pPr/>
              <a:t>15.03.2024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AB574A7B-A9BA-E04D-99D7-9F4719F4A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91DEBF3B-0965-B64D-AAE8-FC8F8CD7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BE6F-F3B9-6141-B966-67A9EEC629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3045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37C5463-59B4-BB4B-86DA-FCC62E22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="" xmlns:a16="http://schemas.microsoft.com/office/drawing/2014/main" id="{39ACD801-470D-D149-806B-A3119D95C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0030FB6C-A39D-6449-86DF-8522D4C0E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AB7A4BEA-944C-2C48-8A22-7D0504B5D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CEBF-5FD1-3848-82EC-031DA03D759A}" type="datetimeFigureOut">
              <a:rPr lang="de-DE" smtClean="0"/>
              <a:pPr/>
              <a:t>15.03.2024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26B40757-D2D9-3C43-95E7-9655F954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8D56744C-C10E-A54F-B03F-34CCB390F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BE6F-F3B9-6141-B966-67A9EEC629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98092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5717F1C7-3079-E94B-B29C-183627501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662B6BEE-6EE7-7746-9DB7-A37CCAE84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1372038-98E1-634A-9434-B8F9C70DFC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1CEBF-5FD1-3848-82EC-031DA03D759A}" type="datetimeFigureOut">
              <a:rPr lang="de-DE" smtClean="0"/>
              <a:pPr/>
              <a:t>15.03.2024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7D5222D6-5902-5746-B8C2-F4A899DF4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F421DF27-7FFD-D84D-BA1C-616D26B0D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1BE6F-F3B9-6141-B966-67A9EEC629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06569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="" xmlns:a16="http://schemas.microsoft.com/office/drawing/2014/main" id="{6680E963-9409-FD40-9080-B5A16C84F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84423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35804" y="1235413"/>
            <a:ext cx="834356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Liebe Dentalfreunde,</a:t>
            </a:r>
          </a:p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die gesammelten Daten sind von mir zusammengetragen und mal eben zwischen 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den Patientenbehandlungen ausgewertet. </a:t>
            </a:r>
            <a:br>
              <a:rPr lang="de-DE" dirty="0" smtClean="0">
                <a:solidFill>
                  <a:schemeClr val="bg1"/>
                </a:solidFill>
              </a:rPr>
            </a:br>
            <a:r>
              <a:rPr lang="de-DE" dirty="0" smtClean="0">
                <a:solidFill>
                  <a:schemeClr val="bg1"/>
                </a:solidFill>
              </a:rPr>
              <a:t>Eine Garantie auf Vollständigkeit und absolute Fehlerfreiheit gibt es nicht.</a:t>
            </a:r>
          </a:p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Benutzen, erweitern, verändern, veröffentlichen, drucken, etc.: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Alles erlaubt, viel Spaß damit.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Allerdings möchte ich euch bitte: Wenn ihr eine geile Weiterentwicklung daraus macht,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d</a:t>
            </a:r>
            <a:r>
              <a:rPr lang="de-DE" dirty="0" smtClean="0">
                <a:solidFill>
                  <a:schemeClr val="bg1"/>
                </a:solidFill>
              </a:rPr>
              <a:t>ann </a:t>
            </a:r>
            <a:r>
              <a:rPr lang="de-DE" dirty="0" smtClean="0">
                <a:solidFill>
                  <a:schemeClr val="bg1"/>
                </a:solidFill>
              </a:rPr>
              <a:t>eine Version wieder an mich </a:t>
            </a:r>
            <a:r>
              <a:rPr lang="de-DE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</a:p>
          <a:p>
            <a:endParaRPr lang="de-DE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de-DE" dirty="0" smtClean="0">
                <a:solidFill>
                  <a:schemeClr val="bg1"/>
                </a:solidFill>
                <a:sym typeface="Wingdings" pitchFamily="2" charset="2"/>
              </a:rPr>
              <a:t>Mit kollegialen Grüßen,</a:t>
            </a:r>
          </a:p>
          <a:p>
            <a:r>
              <a:rPr lang="de-DE" dirty="0" smtClean="0">
                <a:solidFill>
                  <a:schemeClr val="bg1"/>
                </a:solidFill>
                <a:sym typeface="Wingdings" pitchFamily="2" charset="2"/>
              </a:rPr>
              <a:t>Dr</a:t>
            </a:r>
            <a:r>
              <a:rPr lang="de-DE" dirty="0" smtClean="0">
                <a:solidFill>
                  <a:schemeClr val="bg1"/>
                </a:solidFill>
                <a:sym typeface="Wingdings" pitchFamily="2" charset="2"/>
              </a:rPr>
              <a:t>. </a:t>
            </a:r>
            <a:r>
              <a:rPr lang="de-DE" dirty="0" smtClean="0">
                <a:solidFill>
                  <a:schemeClr val="bg1"/>
                </a:solidFill>
                <a:sym typeface="Wingdings" pitchFamily="2" charset="2"/>
              </a:rPr>
              <a:t>Rainer </a:t>
            </a:r>
            <a:r>
              <a:rPr lang="de-DE" dirty="0" smtClean="0">
                <a:solidFill>
                  <a:schemeClr val="bg1"/>
                </a:solidFill>
                <a:sym typeface="Wingdings" pitchFamily="2" charset="2"/>
              </a:rPr>
              <a:t>Janssen (janssen@aurichdental.de)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/>
            </a:r>
            <a:br>
              <a:rPr lang="de-DE" dirty="0" smtClean="0">
                <a:solidFill>
                  <a:schemeClr val="bg1"/>
                </a:solidFill>
              </a:rPr>
            </a:b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84423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ABF239C3-77B8-1444-8A1C-9589538A85D9}"/>
              </a:ext>
            </a:extLst>
          </p:cNvPr>
          <p:cNvSpPr/>
          <p:nvPr/>
        </p:nvSpPr>
        <p:spPr>
          <a:xfrm rot="16200000">
            <a:off x="-2155120" y="3083843"/>
            <a:ext cx="51646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800" b="1" dirty="0"/>
              <a:t>Reinigungspersonal</a:t>
            </a:r>
          </a:p>
        </p:txBody>
      </p:sp>
      <p:pic>
        <p:nvPicPr>
          <p:cNvPr id="2050" name="Picture 2" descr="Entwicklung der Gebührenordnung für Zahnärzte (GOZ) im Verglei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935" y="0"/>
            <a:ext cx="12277256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7603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>
            <a:extLst>
              <a:ext uri="{FF2B5EF4-FFF2-40B4-BE49-F238E27FC236}">
                <a16:creationId xmlns="" xmlns:a16="http://schemas.microsoft.com/office/drawing/2014/main" id="{00000000-0008-0000-0800-000002000000}"/>
              </a:ext>
            </a:extLst>
          </p:cNvPr>
          <p:cNvGraphicFramePr/>
          <p:nvPr/>
        </p:nvGraphicFramePr>
        <p:xfrm>
          <a:off x="842721" y="478706"/>
          <a:ext cx="10798629" cy="654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 rot="16200000">
            <a:off x="421130" y="3300229"/>
            <a:ext cx="15937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</a:rPr>
              <a:t>Prozentuale Entwicklung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221104" y="5950879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</a:rPr>
              <a:t>Jahre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="" xmlns:a16="http://schemas.microsoft.com/office/drawing/2014/main" id="{ABF239C3-77B8-1444-8A1C-9589538A85D9}"/>
              </a:ext>
            </a:extLst>
          </p:cNvPr>
          <p:cNvSpPr/>
          <p:nvPr/>
        </p:nvSpPr>
        <p:spPr>
          <a:xfrm rot="16200000">
            <a:off x="-1978433" y="3083843"/>
            <a:ext cx="48113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800" b="1" dirty="0">
                <a:solidFill>
                  <a:schemeClr val="bg1"/>
                </a:solidFill>
              </a:rPr>
              <a:t>Dr. Rainer Janssen</a:t>
            </a:r>
          </a:p>
        </p:txBody>
      </p:sp>
    </p:spTree>
    <p:extLst>
      <p:ext uri="{BB962C8B-B14F-4D97-AF65-F5344CB8AC3E}">
        <p14:creationId xmlns="" xmlns:p14="http://schemas.microsoft.com/office/powerpoint/2010/main" val="2016759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ABF239C3-77B8-1444-8A1C-9589538A85D9}"/>
              </a:ext>
            </a:extLst>
          </p:cNvPr>
          <p:cNvSpPr/>
          <p:nvPr/>
        </p:nvSpPr>
        <p:spPr>
          <a:xfrm rot="16200000">
            <a:off x="-1978433" y="3083843"/>
            <a:ext cx="48113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800" b="1" dirty="0">
                <a:solidFill>
                  <a:schemeClr val="bg1"/>
                </a:solidFill>
              </a:rPr>
              <a:t>Dr. Rainer Janssen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="" xmlns:a16="http://schemas.microsoft.com/office/drawing/2014/main" id="{00000000-0008-0000-0800-000002000000}"/>
              </a:ext>
            </a:extLst>
          </p:cNvPr>
          <p:cNvGraphicFramePr/>
          <p:nvPr/>
        </p:nvGraphicFramePr>
        <p:xfrm>
          <a:off x="842721" y="478706"/>
          <a:ext cx="10798629" cy="654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feil nach oben 3">
            <a:extLst>
              <a:ext uri="{FF2B5EF4-FFF2-40B4-BE49-F238E27FC236}">
                <a16:creationId xmlns="" xmlns:a16="http://schemas.microsoft.com/office/drawing/2014/main" id="{7122DF3C-FA89-D741-B776-9A29C96C6E1D}"/>
              </a:ext>
            </a:extLst>
          </p:cNvPr>
          <p:cNvSpPr/>
          <p:nvPr/>
        </p:nvSpPr>
        <p:spPr>
          <a:xfrm>
            <a:off x="1606814" y="6389649"/>
            <a:ext cx="256478" cy="46835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="" xmlns:a16="http://schemas.microsoft.com/office/drawing/2014/main" id="{F83E5518-25F0-0142-9832-6791F2957B8A}"/>
              </a:ext>
            </a:extLst>
          </p:cNvPr>
          <p:cNvSpPr txBox="1"/>
          <p:nvPr/>
        </p:nvSpPr>
        <p:spPr>
          <a:xfrm rot="16200000">
            <a:off x="456633" y="3849813"/>
            <a:ext cx="25895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Faktor 2,3 - 3,5  </a:t>
            </a:r>
            <a:r>
              <a:rPr lang="de-DE" sz="1400" dirty="0">
                <a:solidFill>
                  <a:schemeClr val="bg1"/>
                </a:solidFill>
              </a:rPr>
              <a:t>oder</a:t>
            </a:r>
            <a:r>
              <a:rPr lang="de-DE" sz="1400" b="1" dirty="0">
                <a:solidFill>
                  <a:schemeClr val="bg1"/>
                </a:solidFill>
              </a:rPr>
              <a:t>  5,624 Cent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E4691D5C-9093-5643-B8BC-D1F9432125CE}"/>
              </a:ext>
            </a:extLst>
          </p:cNvPr>
          <p:cNvSpPr txBox="1"/>
          <p:nvPr/>
        </p:nvSpPr>
        <p:spPr>
          <a:xfrm rot="16200000">
            <a:off x="988612" y="3552132"/>
            <a:ext cx="2498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Faktor 2,5 - 3,8  </a:t>
            </a:r>
            <a:r>
              <a:rPr lang="de-DE" sz="1400" dirty="0">
                <a:solidFill>
                  <a:schemeClr val="bg1"/>
                </a:solidFill>
              </a:rPr>
              <a:t>oder</a:t>
            </a:r>
            <a:r>
              <a:rPr lang="de-DE" sz="1400" b="1" dirty="0">
                <a:solidFill>
                  <a:schemeClr val="bg1"/>
                </a:solidFill>
              </a:rPr>
              <a:t>  6,05 Cent</a:t>
            </a:r>
          </a:p>
        </p:txBody>
      </p:sp>
      <p:sp>
        <p:nvSpPr>
          <p:cNvPr id="7" name="Pfeil nach oben 6">
            <a:extLst>
              <a:ext uri="{FF2B5EF4-FFF2-40B4-BE49-F238E27FC236}">
                <a16:creationId xmlns="" xmlns:a16="http://schemas.microsoft.com/office/drawing/2014/main" id="{68B25063-C617-A44E-82A4-FA0DC95563A0}"/>
              </a:ext>
            </a:extLst>
          </p:cNvPr>
          <p:cNvSpPr/>
          <p:nvPr/>
        </p:nvSpPr>
        <p:spPr>
          <a:xfrm>
            <a:off x="2066542" y="6389649"/>
            <a:ext cx="256478" cy="46835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Pfeil nach oben 7">
            <a:extLst>
              <a:ext uri="{FF2B5EF4-FFF2-40B4-BE49-F238E27FC236}">
                <a16:creationId xmlns="" xmlns:a16="http://schemas.microsoft.com/office/drawing/2014/main" id="{EBD32EFF-E054-D84B-8BF2-CA0F83BC960A}"/>
              </a:ext>
            </a:extLst>
          </p:cNvPr>
          <p:cNvSpPr/>
          <p:nvPr/>
        </p:nvSpPr>
        <p:spPr>
          <a:xfrm>
            <a:off x="3322912" y="6389648"/>
            <a:ext cx="256478" cy="46835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="" xmlns:a16="http://schemas.microsoft.com/office/drawing/2014/main" id="{1D2B7085-E1C3-0A40-A2F0-BFD3B3685184}"/>
              </a:ext>
            </a:extLst>
          </p:cNvPr>
          <p:cNvSpPr txBox="1"/>
          <p:nvPr/>
        </p:nvSpPr>
        <p:spPr>
          <a:xfrm rot="16200000">
            <a:off x="2202063" y="2824906"/>
            <a:ext cx="2498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Faktor 2,9 - 4,5  </a:t>
            </a:r>
            <a:r>
              <a:rPr lang="de-DE" sz="1400" dirty="0">
                <a:solidFill>
                  <a:schemeClr val="bg1"/>
                </a:solidFill>
              </a:rPr>
              <a:t>oder</a:t>
            </a:r>
            <a:r>
              <a:rPr lang="de-DE" sz="1400" b="1" dirty="0">
                <a:solidFill>
                  <a:schemeClr val="bg1"/>
                </a:solidFill>
              </a:rPr>
              <a:t>  7,16 Cent</a:t>
            </a:r>
          </a:p>
        </p:txBody>
      </p:sp>
      <p:sp>
        <p:nvSpPr>
          <p:cNvPr id="11" name="Pfeil nach oben 10">
            <a:extLst>
              <a:ext uri="{FF2B5EF4-FFF2-40B4-BE49-F238E27FC236}">
                <a16:creationId xmlns="" xmlns:a16="http://schemas.microsoft.com/office/drawing/2014/main" id="{38B93884-582C-644C-A649-9B9B893DB4A3}"/>
              </a:ext>
            </a:extLst>
          </p:cNvPr>
          <p:cNvSpPr/>
          <p:nvPr/>
        </p:nvSpPr>
        <p:spPr>
          <a:xfrm>
            <a:off x="4546733" y="6389647"/>
            <a:ext cx="256478" cy="46835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="" xmlns:a16="http://schemas.microsoft.com/office/drawing/2014/main" id="{7D76CC19-25C5-674F-8872-5BBEBB470FB9}"/>
              </a:ext>
            </a:extLst>
          </p:cNvPr>
          <p:cNvSpPr txBox="1"/>
          <p:nvPr/>
        </p:nvSpPr>
        <p:spPr>
          <a:xfrm rot="16200000">
            <a:off x="3428287" y="2386294"/>
            <a:ext cx="2493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Faktor 3,1 - 4,7  </a:t>
            </a:r>
            <a:r>
              <a:rPr lang="de-DE" sz="1400" dirty="0">
                <a:solidFill>
                  <a:schemeClr val="bg1"/>
                </a:solidFill>
              </a:rPr>
              <a:t>oder</a:t>
            </a:r>
            <a:r>
              <a:rPr lang="de-DE" sz="1400" b="1" dirty="0">
                <a:solidFill>
                  <a:schemeClr val="bg1"/>
                </a:solidFill>
              </a:rPr>
              <a:t>  7,43 Cent</a:t>
            </a:r>
          </a:p>
        </p:txBody>
      </p:sp>
      <p:sp>
        <p:nvSpPr>
          <p:cNvPr id="13" name="Pfeil nach oben 12">
            <a:extLst>
              <a:ext uri="{FF2B5EF4-FFF2-40B4-BE49-F238E27FC236}">
                <a16:creationId xmlns="" xmlns:a16="http://schemas.microsoft.com/office/drawing/2014/main" id="{5C8EC765-8BEE-584F-92BC-2723E7BC928E}"/>
              </a:ext>
            </a:extLst>
          </p:cNvPr>
          <p:cNvSpPr/>
          <p:nvPr/>
        </p:nvSpPr>
        <p:spPr>
          <a:xfrm>
            <a:off x="5770554" y="6389646"/>
            <a:ext cx="256478" cy="46835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Pfeil nach oben 13">
            <a:extLst>
              <a:ext uri="{FF2B5EF4-FFF2-40B4-BE49-F238E27FC236}">
                <a16:creationId xmlns="" xmlns:a16="http://schemas.microsoft.com/office/drawing/2014/main" id="{734A8479-7600-BB4C-AFEC-4B5F95E5F3DD}"/>
              </a:ext>
            </a:extLst>
          </p:cNvPr>
          <p:cNvSpPr/>
          <p:nvPr/>
        </p:nvSpPr>
        <p:spPr>
          <a:xfrm>
            <a:off x="6994375" y="6389643"/>
            <a:ext cx="256478" cy="46835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Pfeil nach oben 14">
            <a:extLst>
              <a:ext uri="{FF2B5EF4-FFF2-40B4-BE49-F238E27FC236}">
                <a16:creationId xmlns="" xmlns:a16="http://schemas.microsoft.com/office/drawing/2014/main" id="{0279A8A1-D4FC-B94E-86E7-26184FD349F8}"/>
              </a:ext>
            </a:extLst>
          </p:cNvPr>
          <p:cNvSpPr/>
          <p:nvPr/>
        </p:nvSpPr>
        <p:spPr>
          <a:xfrm>
            <a:off x="8218196" y="6389649"/>
            <a:ext cx="256478" cy="46835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Pfeil nach oben 15">
            <a:extLst>
              <a:ext uri="{FF2B5EF4-FFF2-40B4-BE49-F238E27FC236}">
                <a16:creationId xmlns="" xmlns:a16="http://schemas.microsoft.com/office/drawing/2014/main" id="{B091460E-39C4-AD41-8D6B-8EDDF6283A8B}"/>
              </a:ext>
            </a:extLst>
          </p:cNvPr>
          <p:cNvSpPr/>
          <p:nvPr/>
        </p:nvSpPr>
        <p:spPr>
          <a:xfrm>
            <a:off x="9442017" y="6389649"/>
            <a:ext cx="256478" cy="46835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Pfeil nach oben 16">
            <a:extLst>
              <a:ext uri="{FF2B5EF4-FFF2-40B4-BE49-F238E27FC236}">
                <a16:creationId xmlns="" xmlns:a16="http://schemas.microsoft.com/office/drawing/2014/main" id="{52806F10-D75F-F14B-82D6-7CD3D0BED061}"/>
              </a:ext>
            </a:extLst>
          </p:cNvPr>
          <p:cNvSpPr/>
          <p:nvPr/>
        </p:nvSpPr>
        <p:spPr>
          <a:xfrm>
            <a:off x="10221716" y="6367335"/>
            <a:ext cx="256478" cy="46835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="" xmlns:a16="http://schemas.microsoft.com/office/drawing/2014/main" id="{EF44EEEB-6DD8-AB4F-820E-2E53C918D183}"/>
              </a:ext>
            </a:extLst>
          </p:cNvPr>
          <p:cNvSpPr txBox="1"/>
          <p:nvPr/>
        </p:nvSpPr>
        <p:spPr>
          <a:xfrm rot="16200000">
            <a:off x="4704314" y="2098765"/>
            <a:ext cx="2493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Faktor 3,2 - 4,9  </a:t>
            </a:r>
            <a:r>
              <a:rPr lang="de-DE" sz="1400" dirty="0">
                <a:solidFill>
                  <a:schemeClr val="bg1"/>
                </a:solidFill>
              </a:rPr>
              <a:t>oder</a:t>
            </a:r>
            <a:r>
              <a:rPr lang="de-DE" sz="1400" b="1" dirty="0">
                <a:solidFill>
                  <a:schemeClr val="bg1"/>
                </a:solidFill>
              </a:rPr>
              <a:t>  7,94 Cent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="" xmlns:a16="http://schemas.microsoft.com/office/drawing/2014/main" id="{CC61DD9C-69EB-7245-8914-20B4B40AD00D}"/>
              </a:ext>
            </a:extLst>
          </p:cNvPr>
          <p:cNvSpPr txBox="1"/>
          <p:nvPr/>
        </p:nvSpPr>
        <p:spPr>
          <a:xfrm rot="16200000">
            <a:off x="5928133" y="3121514"/>
            <a:ext cx="2493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Faktor 3,4 - 5,2  </a:t>
            </a:r>
            <a:r>
              <a:rPr lang="de-DE" sz="1400" dirty="0">
                <a:solidFill>
                  <a:schemeClr val="bg1"/>
                </a:solidFill>
              </a:rPr>
              <a:t>oder</a:t>
            </a:r>
            <a:r>
              <a:rPr lang="de-DE" sz="1400" b="1" dirty="0">
                <a:solidFill>
                  <a:schemeClr val="bg1"/>
                </a:solidFill>
              </a:rPr>
              <a:t>  8,29 Cent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="" xmlns:a16="http://schemas.microsoft.com/office/drawing/2014/main" id="{6A883293-290C-A44D-9147-81F30C995BCB}"/>
              </a:ext>
            </a:extLst>
          </p:cNvPr>
          <p:cNvSpPr txBox="1"/>
          <p:nvPr/>
        </p:nvSpPr>
        <p:spPr>
          <a:xfrm rot="16200000">
            <a:off x="7141584" y="4086558"/>
            <a:ext cx="2493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Faktor 3,6 - 5,5  </a:t>
            </a:r>
            <a:r>
              <a:rPr lang="de-DE" sz="1400" dirty="0">
                <a:solidFill>
                  <a:schemeClr val="bg1"/>
                </a:solidFill>
              </a:rPr>
              <a:t>oder</a:t>
            </a:r>
            <a:r>
              <a:rPr lang="de-DE" sz="1400" b="1" dirty="0">
                <a:solidFill>
                  <a:schemeClr val="bg1"/>
                </a:solidFill>
              </a:rPr>
              <a:t>  8,77 Cent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="" xmlns:a16="http://schemas.microsoft.com/office/drawing/2014/main" id="{4DC79408-353F-1A43-AFBE-9552CD535739}"/>
              </a:ext>
            </a:extLst>
          </p:cNvPr>
          <p:cNvSpPr txBox="1"/>
          <p:nvPr/>
        </p:nvSpPr>
        <p:spPr>
          <a:xfrm rot="16200000">
            <a:off x="8341324" y="3852217"/>
            <a:ext cx="2584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Faktor 3,7 - 5,65  </a:t>
            </a:r>
            <a:r>
              <a:rPr lang="de-DE" sz="1400" dirty="0">
                <a:solidFill>
                  <a:schemeClr val="bg1"/>
                </a:solidFill>
              </a:rPr>
              <a:t>oder</a:t>
            </a:r>
            <a:r>
              <a:rPr lang="de-DE" sz="1400" b="1" dirty="0">
                <a:solidFill>
                  <a:schemeClr val="bg1"/>
                </a:solidFill>
              </a:rPr>
              <a:t>  9,01 Cent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="" xmlns:a16="http://schemas.microsoft.com/office/drawing/2014/main" id="{1144FEF5-4324-EF40-889F-6EB6503A73E9}"/>
              </a:ext>
            </a:extLst>
          </p:cNvPr>
          <p:cNvSpPr txBox="1"/>
          <p:nvPr/>
        </p:nvSpPr>
        <p:spPr>
          <a:xfrm rot="16200000">
            <a:off x="9128917" y="3269132"/>
            <a:ext cx="2493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Faktor 4,1 - 6,2  </a:t>
            </a:r>
            <a:r>
              <a:rPr lang="de-DE" sz="1400" dirty="0">
                <a:solidFill>
                  <a:schemeClr val="bg1"/>
                </a:solidFill>
              </a:rPr>
              <a:t>oder</a:t>
            </a:r>
            <a:r>
              <a:rPr lang="de-DE" sz="1400" b="1" dirty="0">
                <a:solidFill>
                  <a:schemeClr val="bg1"/>
                </a:solidFill>
              </a:rPr>
              <a:t>  9,99 Cent</a:t>
            </a:r>
          </a:p>
        </p:txBody>
      </p:sp>
      <p:sp>
        <p:nvSpPr>
          <p:cNvPr id="23" name="Textfeld 22"/>
          <p:cNvSpPr txBox="1"/>
          <p:nvPr/>
        </p:nvSpPr>
        <p:spPr>
          <a:xfrm rot="16200000">
            <a:off x="421130" y="3300229"/>
            <a:ext cx="15937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</a:rPr>
              <a:t>Prozentuale Entwicklung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21104" y="5950879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</a:rPr>
              <a:t>Jahre</a:t>
            </a:r>
          </a:p>
        </p:txBody>
      </p:sp>
    </p:spTree>
    <p:extLst>
      <p:ext uri="{BB962C8B-B14F-4D97-AF65-F5344CB8AC3E}">
        <p14:creationId xmlns="" xmlns:p14="http://schemas.microsoft.com/office/powerpoint/2010/main" val="3361960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Macintosh PowerPoint</Application>
  <PresentationFormat>Benutzerdefiniert</PresentationFormat>
  <Paragraphs>31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AurichDental</cp:lastModifiedBy>
  <cp:revision>771</cp:revision>
  <dcterms:created xsi:type="dcterms:W3CDTF">2021-02-07T11:16:17Z</dcterms:created>
  <dcterms:modified xsi:type="dcterms:W3CDTF">2024-03-15T06:24:28Z</dcterms:modified>
</cp:coreProperties>
</file>